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73"/>
  </p:notesMasterIdLst>
  <p:sldIdLst>
    <p:sldId id="432" r:id="rId3"/>
    <p:sldId id="256" r:id="rId4"/>
    <p:sldId id="433" r:id="rId5"/>
    <p:sldId id="340" r:id="rId6"/>
    <p:sldId id="351" r:id="rId7"/>
    <p:sldId id="352" r:id="rId8"/>
    <p:sldId id="353" r:id="rId9"/>
    <p:sldId id="435" r:id="rId10"/>
    <p:sldId id="434" r:id="rId11"/>
    <p:sldId id="367" r:id="rId12"/>
    <p:sldId id="368" r:id="rId13"/>
    <p:sldId id="369" r:id="rId14"/>
    <p:sldId id="370" r:id="rId15"/>
    <p:sldId id="371" r:id="rId16"/>
    <p:sldId id="372"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91" r:id="rId36"/>
    <p:sldId id="392" r:id="rId37"/>
    <p:sldId id="393" r:id="rId38"/>
    <p:sldId id="394" r:id="rId39"/>
    <p:sldId id="395" r:id="rId40"/>
    <p:sldId id="396" r:id="rId41"/>
    <p:sldId id="397" r:id="rId42"/>
    <p:sldId id="399" r:id="rId43"/>
    <p:sldId id="401" r:id="rId44"/>
    <p:sldId id="402" r:id="rId45"/>
    <p:sldId id="403" r:id="rId46"/>
    <p:sldId id="404" r:id="rId47"/>
    <p:sldId id="405" r:id="rId48"/>
    <p:sldId id="406" r:id="rId49"/>
    <p:sldId id="407" r:id="rId50"/>
    <p:sldId id="408" r:id="rId51"/>
    <p:sldId id="409" r:id="rId52"/>
    <p:sldId id="410" r:id="rId53"/>
    <p:sldId id="411" r:id="rId54"/>
    <p:sldId id="412" r:id="rId55"/>
    <p:sldId id="413" r:id="rId56"/>
    <p:sldId id="414" r:id="rId57"/>
    <p:sldId id="415" r:id="rId58"/>
    <p:sldId id="416" r:id="rId59"/>
    <p:sldId id="417" r:id="rId60"/>
    <p:sldId id="418" r:id="rId61"/>
    <p:sldId id="419" r:id="rId62"/>
    <p:sldId id="420" r:id="rId63"/>
    <p:sldId id="421" r:id="rId64"/>
    <p:sldId id="422" r:id="rId65"/>
    <p:sldId id="424" r:id="rId66"/>
    <p:sldId id="425" r:id="rId67"/>
    <p:sldId id="426" r:id="rId68"/>
    <p:sldId id="427" r:id="rId69"/>
    <p:sldId id="428" r:id="rId70"/>
    <p:sldId id="429" r:id="rId71"/>
    <p:sldId id="430" r:id="rId7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399" autoAdjust="0"/>
  </p:normalViewPr>
  <p:slideViewPr>
    <p:cSldViewPr snapToGrid="0">
      <p:cViewPr varScale="1">
        <p:scale>
          <a:sx n="89" d="100"/>
          <a:sy n="89" d="100"/>
        </p:scale>
        <p:origin x="2244"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cratchblocks.github.io/#?style=scratch3&amp;script=repeat%20%5B3%5D%0Asay%5Bmeow%5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cratchblocks.github.io/#?style=scratch3&amp;script=forever%0Asay%5Bmeow%5D"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mojipedia.org/cookie/"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arstechnica.com/information-technology/2015/05/boeing-787-dreamliners-contain-a-potentially-catastrophic-software-bu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Introduce yourself</a:t>
            </a:r>
          </a:p>
          <a:p>
            <a:pPr marL="171450" lvl="0" indent="-171450" algn="l" rtl="0">
              <a:spcBef>
                <a:spcPts val="0"/>
              </a:spcBef>
              <a:spcAft>
                <a:spcPts val="0"/>
              </a:spcAft>
              <a:buFontTx/>
              <a:buChar char="-"/>
            </a:pPr>
            <a:r>
              <a:rPr lang="fa-IR" dirty="0"/>
              <a:t>ان شاء الله که وخت خوب و پربرکت خواهیم داشت</a:t>
            </a:r>
            <a:endParaRPr dirty="0"/>
          </a:p>
        </p:txBody>
      </p:sp>
    </p:spTree>
    <p:extLst>
      <p:ext uri="{BB962C8B-B14F-4D97-AF65-F5344CB8AC3E}">
        <p14:creationId xmlns:p14="http://schemas.microsoft.com/office/powerpoint/2010/main" val="2880149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7d3d4dab6f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27d3d4dab6f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7d3d4dab6f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7d3d4dab6f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7d3d4dab6f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7d3d4dab6f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agree{0,1,2}.c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500b3df673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500b3df673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cat0.c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500b3df673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500b3df673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https://scratchblocks.github.io/#?style=scratch3&amp;script=repeat%20%5B3%5D%0Asay%5Bmeow%5D</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2fd693d6fd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2fd693d6fd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cat1.c, but use counter first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fd693d6fd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fd693d6fd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cat1.c, but use counter first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7d3d4dab6f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7d3d4dab6f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1500b3df673_0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1500b3df673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cat{2,3}.c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500b3df673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500b3df673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cat4.c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7d3d4dab6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7d3d4dab6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500b3df673_0_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500b3df673_0_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https://scratchblocks.github.io/#?style=scratch3&amp;script=forever%0Asay%5Bmeow%5D</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500b3df673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500b3df673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7d3d4dab6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27d3d4dab6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7d3d4dab6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27d3d4dab6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cat5.c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877f02ac7e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877f02ac7e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7d3d4dab6f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7d3d4dab6f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7d3d4dab6f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27d3d4dab6f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7d3d4dab6f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27d3d4dab6f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7d3d4dab6f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7d3d4dab6f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cat6.c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d3b88a86b_1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d3b88a86b_1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507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7d3d4dab6f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27d3d4dab6f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7d3d4dab6f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7d3d4dab6f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7d3d4dab6f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27d3d4dab6f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7d3d4dab6f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7d3d4dab6f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cat{7,8}.c</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fd693d6fd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2fd693d6fd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cat9.c</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7d8e88d191_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7d8e88d191_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https://emojipedia.org/cookie/</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2877f02ac7e_1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2877f02ac7e_1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cat{7,8}.c</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2fd693d6fd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2fd693d6fd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2fd693d6fd8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2fd693d6fd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7d3d4dab6f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7d3d4dab6f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500b3df673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500b3df673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fd693d6fd8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fd693d6fd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fd693d6fd8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2fd693d6fd8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mario{0,1}.c</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fd693d6fd8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fd693d6fd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fd693d6fd8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fd693d6fd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mario2.c</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fd693d6fd8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fd693d6fd8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fd693d6fd8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2fd693d6fd8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mario{3,4,5}.c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fd693d6fd8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fd693d6fd8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fd693d6fd8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2fd693d6fd8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d3d4dab6f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7d3d4dab6f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7d3d4dab6f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7d3d4dab6f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calculator*.c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2fd693d6fd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2fd693d6fd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fd693d6fd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fd693d6fd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2fd693d6fd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2fd693d6fd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fd693d6fd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fd693d6fd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fd693d6fd8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fd693d6fd8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2fd693d6fd8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2fd693d6fd8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fd693d6fd8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2fd693d6fd8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fd693d6fd8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fd693d6fd8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fd693d6fd8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2fd693d6fd8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fd693d6fd8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fd693d6fd8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2fd693d6fd8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2fd693d6fd8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fd693d6fd8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fd693d6fd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fd693d6fd8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2fd693d6fd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2fd693d6fd8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2fd693d6fd8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Boeing 787</a:t>
            </a:r>
            <a:endParaRPr/>
          </a:p>
          <a:p>
            <a:pPr marL="0" lvl="0" indent="0" algn="l" rtl="0">
              <a:spcBef>
                <a:spcPts val="0"/>
              </a:spcBef>
              <a:spcAft>
                <a:spcPts val="0"/>
              </a:spcAft>
              <a:buNone/>
            </a:pPr>
            <a:endParaRPr/>
          </a:p>
          <a:p>
            <a:pPr marL="0" lvl="0" indent="0" algn="l" rtl="0">
              <a:spcBef>
                <a:spcPts val="0"/>
              </a:spcBef>
              <a:spcAft>
                <a:spcPts val="0"/>
              </a:spcAft>
              <a:buNone/>
            </a:pPr>
            <a:r>
              <a:rPr lang="en"/>
              <a:t>"a Model 787 airplane that has been powered continuously for 248 days can lose all alternating current (AC) electrical power due to the generator control units (GCUs) simultaneously going into failsafe mode," the memo stated. "This condition is caused by a software counter internal to the GCUs that will overflow after 248 days of continuous power... Boeing is in the process of developing a GCU software upgrade that will remedy the unsafe condition." - </a:t>
            </a:r>
            <a:r>
              <a:rPr lang="en" u="sng">
                <a:solidFill>
                  <a:schemeClr val="hlink"/>
                </a:solidFill>
                <a:hlinkClick r:id="rId3"/>
              </a:rPr>
              <a:t>http://arstechnica.com/information-technology/2015/05/boeing-787-dreamliners-contain-a-potentially-catastrophic-software-bug/</a:t>
            </a:r>
            <a:endParaRPr/>
          </a:p>
          <a:p>
            <a:pPr marL="0" lvl="0" indent="0" algn="l" rtl="0">
              <a:spcBef>
                <a:spcPts val="0"/>
              </a:spcBef>
              <a:spcAft>
                <a:spcPts val="0"/>
              </a:spcAft>
              <a:buNone/>
            </a:pPr>
            <a:endParaRPr/>
          </a:p>
          <a:p>
            <a:pPr marL="0" lvl="0" indent="0" algn="l" rtl="0">
              <a:spcBef>
                <a:spcPts val="0"/>
              </a:spcBef>
              <a:spcAft>
                <a:spcPts val="0"/>
              </a:spcAft>
              <a:buNone/>
            </a:pPr>
            <a:r>
              <a:rPr lang="en"/>
              <a:t>A simple guess suggests the the problem is a signed 32-bit overflow as 2^31 is the number of seconds in 248 days multiplied by 100, i.e. a counter in hundredths of of a second. </a:t>
            </a:r>
            <a:endParaRPr/>
          </a:p>
          <a:p>
            <a:pPr marL="0" lvl="0" indent="0" algn="l" rtl="0">
              <a:spcBef>
                <a:spcPts val="0"/>
              </a:spcBef>
              <a:spcAft>
                <a:spcPts val="0"/>
              </a:spcAft>
              <a:buNone/>
            </a:pPr>
            <a:r>
              <a:rPr lang="en"/>
              <a:t>https://www.i-programmer.info/news/149-security/8548-reboot-your-dreamliner-every-248-days-to-avoid-integer-overflow.html</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2fd693d6fd8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2fd693d6fd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2fd693d6fd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2fd693d6fd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1/3</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ee4e5a99f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ee4e5a99f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graduated</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ee4e5a99f9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ee4e5a99f9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ee4e5a99f9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ee4e5a99f9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970b0aa126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970b0aa126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ee4e5a99f9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ee4e5a99f9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03b578c0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03b578c0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7d3d4dab6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7d3d4dab6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compare4.c</a:t>
            </a:r>
            <a:endParaRPr/>
          </a:p>
          <a:p>
            <a:pPr marL="0" lvl="0" indent="0" algn="l" rtl="0">
              <a:spcBef>
                <a:spcPts val="0"/>
              </a:spcBef>
              <a:spcAft>
                <a:spcPts val="0"/>
              </a:spcAft>
              <a:buNone/>
            </a:pPr>
            <a:r>
              <a:rPr lang="en" u="sng">
                <a:solidFill>
                  <a:schemeClr val="hlink"/>
                </a:solidFill>
                <a:hlinkClick r:id="rId3"/>
              </a:rPr>
              <a: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7d3d4dab6f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7d3d4dab6f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rgbClr val="000000"/>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1600"/>
              </a:spcBef>
              <a:spcAft>
                <a:spcPts val="0"/>
              </a:spcAft>
              <a:buClr>
                <a:schemeClr val="lt2"/>
              </a:buClr>
              <a:buSzPts val="1400"/>
              <a:buChar char="○"/>
              <a:defRPr>
                <a:solidFill>
                  <a:schemeClr val="lt2"/>
                </a:solidFill>
              </a:defRPr>
            </a:lvl2pPr>
            <a:lvl3pPr marL="1371600" lvl="2" indent="-317500" rtl="0">
              <a:lnSpc>
                <a:spcPct val="115000"/>
              </a:lnSpc>
              <a:spcBef>
                <a:spcPts val="1600"/>
              </a:spcBef>
              <a:spcAft>
                <a:spcPts val="0"/>
              </a:spcAft>
              <a:buClr>
                <a:schemeClr val="lt2"/>
              </a:buClr>
              <a:buSzPts val="1400"/>
              <a:buChar char="■"/>
              <a:defRPr>
                <a:solidFill>
                  <a:schemeClr val="lt2"/>
                </a:solidFill>
              </a:defRPr>
            </a:lvl3pPr>
            <a:lvl4pPr marL="1828800" lvl="3" indent="-317500" rtl="0">
              <a:lnSpc>
                <a:spcPct val="115000"/>
              </a:lnSpc>
              <a:spcBef>
                <a:spcPts val="1600"/>
              </a:spcBef>
              <a:spcAft>
                <a:spcPts val="0"/>
              </a:spcAft>
              <a:buClr>
                <a:schemeClr val="lt2"/>
              </a:buClr>
              <a:buSzPts val="1400"/>
              <a:buChar char="●"/>
              <a:defRPr>
                <a:solidFill>
                  <a:schemeClr val="lt2"/>
                </a:solidFill>
              </a:defRPr>
            </a:lvl4pPr>
            <a:lvl5pPr marL="2286000" lvl="4" indent="-317500" rtl="0">
              <a:lnSpc>
                <a:spcPct val="115000"/>
              </a:lnSpc>
              <a:spcBef>
                <a:spcPts val="1600"/>
              </a:spcBef>
              <a:spcAft>
                <a:spcPts val="0"/>
              </a:spcAft>
              <a:buClr>
                <a:schemeClr val="lt2"/>
              </a:buClr>
              <a:buSzPts val="1400"/>
              <a:buChar char="○"/>
              <a:defRPr>
                <a:solidFill>
                  <a:schemeClr val="lt2"/>
                </a:solidFill>
              </a:defRPr>
            </a:lvl5pPr>
            <a:lvl6pPr marL="2743200" lvl="5" indent="-317500" rtl="0">
              <a:lnSpc>
                <a:spcPct val="115000"/>
              </a:lnSpc>
              <a:spcBef>
                <a:spcPts val="1600"/>
              </a:spcBef>
              <a:spcAft>
                <a:spcPts val="0"/>
              </a:spcAft>
              <a:buClr>
                <a:schemeClr val="lt2"/>
              </a:buClr>
              <a:buSzPts val="1400"/>
              <a:buChar char="■"/>
              <a:defRPr>
                <a:solidFill>
                  <a:schemeClr val="lt2"/>
                </a:solidFill>
              </a:defRPr>
            </a:lvl6pPr>
            <a:lvl7pPr marL="3200400" lvl="6" indent="-317500" rtl="0">
              <a:lnSpc>
                <a:spcPct val="115000"/>
              </a:lnSpc>
              <a:spcBef>
                <a:spcPts val="1600"/>
              </a:spcBef>
              <a:spcAft>
                <a:spcPts val="0"/>
              </a:spcAft>
              <a:buClr>
                <a:schemeClr val="lt2"/>
              </a:buClr>
              <a:buSzPts val="1400"/>
              <a:buChar char="●"/>
              <a:defRPr>
                <a:solidFill>
                  <a:schemeClr val="lt2"/>
                </a:solidFill>
              </a:defRPr>
            </a:lvl7pPr>
            <a:lvl8pPr marL="3657600" lvl="7" indent="-317500" rtl="0">
              <a:lnSpc>
                <a:spcPct val="115000"/>
              </a:lnSpc>
              <a:spcBef>
                <a:spcPts val="1600"/>
              </a:spcBef>
              <a:spcAft>
                <a:spcPts val="0"/>
              </a:spcAft>
              <a:buClr>
                <a:schemeClr val="lt2"/>
              </a:buClr>
              <a:buSzPts val="1400"/>
              <a:buChar char="○"/>
              <a:defRPr>
                <a:solidFill>
                  <a:schemeClr val="lt2"/>
                </a:solidFill>
              </a:defRPr>
            </a:lvl8pPr>
            <a:lvl9pPr marL="4114800" lvl="8" indent="-317500" rtl="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2117323"/>
            <a:ext cx="8520600" cy="9088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s-AF" sz="3200" dirty="0"/>
              <a:t>بسم الله الرحمن الرحیم</a:t>
            </a:r>
            <a:endParaRPr sz="3200" dirty="0">
              <a:solidFill>
                <a:srgbClr val="FFFF00"/>
              </a:solidFill>
            </a:endParaRPr>
          </a:p>
        </p:txBody>
      </p:sp>
    </p:spTree>
    <p:extLst>
      <p:ext uri="{BB962C8B-B14F-4D97-AF65-F5344CB8AC3E}">
        <p14:creationId xmlns:p14="http://schemas.microsoft.com/office/powerpoint/2010/main" val="419166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136"/>
          <p:cNvPicPr preferRelativeResize="0"/>
          <p:nvPr/>
        </p:nvPicPr>
        <p:blipFill>
          <a:blip r:embed="rId3">
            <a:alphaModFix/>
          </a:blip>
          <a:stretch>
            <a:fillRect/>
          </a:stretch>
        </p:blipFill>
        <p:spPr>
          <a:xfrm>
            <a:off x="2223813" y="152400"/>
            <a:ext cx="4696385"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rgbClr val="000000"/>
                </a:solidFill>
                <a:highlight>
                  <a:schemeClr val="dk1"/>
                </a:highlight>
                <a:latin typeface="Consolas"/>
                <a:ea typeface="Consolas"/>
                <a:cs typeface="Consolas"/>
                <a:sym typeface="Consolas"/>
              </a:rPr>
              <a:t>char</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marL="0" lvl="0" indent="0" algn="l" rtl="0">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marL="0" lvl="0" indent="0" algn="l" rtl="0">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highlight>
                  <a:schemeClr val="dk1"/>
                </a:highlight>
                <a:latin typeface="Consolas"/>
                <a:ea typeface="Consolas"/>
                <a:cs typeface="Consolas"/>
                <a:sym typeface="Consolas"/>
              </a:rPr>
              <a:t>get_char</a:t>
            </a:r>
            <a:endParaRPr>
              <a:solidFill>
                <a:srgbClr val="000000"/>
              </a:solidFill>
              <a:highlight>
                <a:schemeClr val="dk1"/>
              </a:highlight>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loops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40"/>
        <p:cNvGrpSpPr/>
        <p:nvPr/>
      </p:nvGrpSpPr>
      <p:grpSpPr>
        <a:xfrm>
          <a:off x="0" y="0"/>
          <a:ext cx="0" cy="0"/>
          <a:chOff x="0" y="0"/>
          <a:chExt cx="0" cy="0"/>
        </a:xfrm>
      </p:grpSpPr>
      <p:sp>
        <p:nvSpPr>
          <p:cNvPr id="841" name="Google Shape;841;p14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3" name="Google Shape;843;p14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47"/>
        <p:cNvGrpSpPr/>
        <p:nvPr/>
      </p:nvGrpSpPr>
      <p:grpSpPr>
        <a:xfrm>
          <a:off x="0" y="0"/>
          <a:ext cx="0" cy="0"/>
          <a:chOff x="0" y="0"/>
          <a:chExt cx="0" cy="0"/>
        </a:xfrm>
      </p:grpSpPr>
      <p:sp>
        <p:nvSpPr>
          <p:cNvPr id="848" name="Google Shape;848;p143"/>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3"/>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3"/>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1" name="Google Shape;851;p14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55"/>
        <p:cNvGrpSpPr/>
        <p:nvPr/>
      </p:nvGrpSpPr>
      <p:grpSpPr>
        <a:xfrm>
          <a:off x="0" y="0"/>
          <a:ext cx="0" cy="0"/>
          <a:chOff x="0" y="0"/>
          <a:chExt cx="0" cy="0"/>
        </a:xfrm>
      </p:grpSpPr>
      <p:sp>
        <p:nvSpPr>
          <p:cNvPr id="856" name="Google Shape;856;p14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9" name="Google Shape;859;p14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145"/>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1810492"/>
            <a:ext cx="8520600" cy="1522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CS101</a:t>
            </a:r>
            <a:br>
              <a:rPr lang="en" sz="4800" dirty="0"/>
            </a:br>
            <a:r>
              <a:rPr lang="en" sz="4800" dirty="0"/>
              <a:t>Introduction to </a:t>
            </a:r>
            <a:br>
              <a:rPr lang="en" sz="4800" dirty="0"/>
            </a:br>
            <a:r>
              <a:rPr lang="en" sz="4800" dirty="0"/>
              <a:t>Computer Science</a:t>
            </a:r>
            <a:endParaRPr sz="4800" dirty="0">
              <a:solidFill>
                <a:srgbClr val="FF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68"/>
        <p:cNvGrpSpPr/>
        <p:nvPr/>
      </p:nvGrpSpPr>
      <p:grpSpPr>
        <a:xfrm>
          <a:off x="0" y="0"/>
          <a:ext cx="0" cy="0"/>
          <a:chOff x="0" y="0"/>
          <a:chExt cx="0" cy="0"/>
        </a:xfrm>
      </p:grpSpPr>
      <p:sp>
        <p:nvSpPr>
          <p:cNvPr id="869" name="Google Shape;869;p14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i = 0;</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72" name="Google Shape;872;p14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76"/>
        <p:cNvGrpSpPr/>
        <p:nvPr/>
      </p:nvGrpSpPr>
      <p:grpSpPr>
        <a:xfrm>
          <a:off x="0" y="0"/>
          <a:ext cx="0" cy="0"/>
          <a:chOff x="0" y="0"/>
          <a:chExt cx="0" cy="0"/>
        </a:xfrm>
      </p:grpSpPr>
      <p:sp>
        <p:nvSpPr>
          <p:cNvPr id="877" name="Google Shape;877;p14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80" name="Google Shape;880;p14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pic>
        <p:nvPicPr>
          <p:cNvPr id="885" name="Google Shape;885;p148"/>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89"/>
        <p:cNvGrpSpPr/>
        <p:nvPr/>
      </p:nvGrpSpPr>
      <p:grpSpPr>
        <a:xfrm>
          <a:off x="0" y="0"/>
          <a:ext cx="0" cy="0"/>
          <a:chOff x="0" y="0"/>
          <a:chExt cx="0" cy="0"/>
        </a:xfrm>
      </p:grpSpPr>
      <p:sp>
        <p:nvSpPr>
          <p:cNvPr id="890" name="Google Shape;890;p14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9"/>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Consolas"/>
                <a:ea typeface="Consolas"/>
                <a:cs typeface="Consolas"/>
                <a:sym typeface="Consolas"/>
              </a:rPr>
              <a:t>while (true)</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893" name="Google Shape;893;p149"/>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897"/>
        <p:cNvGrpSpPr/>
        <p:nvPr/>
      </p:nvGrpSpPr>
      <p:grpSpPr>
        <a:xfrm>
          <a:off x="0" y="0"/>
          <a:ext cx="0" cy="0"/>
          <a:chOff x="0" y="0"/>
          <a:chExt cx="0" cy="0"/>
        </a:xfrm>
      </p:grpSpPr>
      <p:sp>
        <p:nvSpPr>
          <p:cNvPr id="898" name="Google Shape;898;p15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5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50"/>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1" name="Google Shape;901;p150"/>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05"/>
        <p:cNvGrpSpPr/>
        <p:nvPr/>
      </p:nvGrpSpPr>
      <p:grpSpPr>
        <a:xfrm>
          <a:off x="0" y="0"/>
          <a:ext cx="0" cy="0"/>
          <a:chOff x="0" y="0"/>
          <a:chExt cx="0" cy="0"/>
        </a:xfrm>
      </p:grpSpPr>
      <p:sp>
        <p:nvSpPr>
          <p:cNvPr id="906" name="Google Shape;906;p15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5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51"/>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9" name="Google Shape;909;p151"/>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13"/>
        <p:cNvGrpSpPr/>
        <p:nvPr/>
      </p:nvGrpSpPr>
      <p:grpSpPr>
        <a:xfrm>
          <a:off x="0" y="0"/>
          <a:ext cx="0" cy="0"/>
          <a:chOff x="0" y="0"/>
          <a:chExt cx="0" cy="0"/>
        </a:xfrm>
      </p:grpSpPr>
      <p:sp>
        <p:nvSpPr>
          <p:cNvPr id="914" name="Google Shape;914;p152"/>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52"/>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52"/>
          <p:cNvSpPr txBox="1"/>
          <p:nvPr/>
        </p:nvSpPr>
        <p:spPr>
          <a:xfrm>
            <a:off x="4477650" y="1692300"/>
            <a:ext cx="3846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17" name="Google Shape;917;p152"/>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control-c</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26"/>
        <p:cNvGrpSpPr/>
        <p:nvPr/>
      </p:nvGrpSpPr>
      <p:grpSpPr>
        <a:xfrm>
          <a:off x="0" y="0"/>
          <a:ext cx="0" cy="0"/>
          <a:chOff x="0" y="0"/>
          <a:chExt cx="0" cy="0"/>
        </a:xfrm>
      </p:grpSpPr>
      <p:sp>
        <p:nvSpPr>
          <p:cNvPr id="927" name="Google Shape;927;p15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30" name="Google Shape;930;p154"/>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34"/>
        <p:cNvGrpSpPr/>
        <p:nvPr/>
      </p:nvGrpSpPr>
      <p:grpSpPr>
        <a:xfrm>
          <a:off x="0" y="0"/>
          <a:ext cx="0" cy="0"/>
          <a:chOff x="0" y="0"/>
          <a:chExt cx="0" cy="0"/>
        </a:xfrm>
      </p:grpSpPr>
      <p:sp>
        <p:nvSpPr>
          <p:cNvPr id="935" name="Google Shape;935;p155"/>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5"/>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5"/>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void meow(void)</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38" name="Google Shape;938;p155"/>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311700" y="1810492"/>
            <a:ext cx="8520600" cy="1522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Lecture 5</a:t>
            </a:r>
            <a:endParaRPr sz="4800" dirty="0">
              <a:solidFill>
                <a:srgbClr val="FFFF00"/>
              </a:solidFill>
            </a:endParaRPr>
          </a:p>
        </p:txBody>
      </p:sp>
    </p:spTree>
    <p:extLst>
      <p:ext uri="{BB962C8B-B14F-4D97-AF65-F5344CB8AC3E}">
        <p14:creationId xmlns:p14="http://schemas.microsoft.com/office/powerpoint/2010/main" val="1264805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42"/>
        <p:cNvGrpSpPr/>
        <p:nvPr/>
      </p:nvGrpSpPr>
      <p:grpSpPr>
        <a:xfrm>
          <a:off x="0" y="0"/>
          <a:ext cx="0" cy="0"/>
          <a:chOff x="0" y="0"/>
          <a:chExt cx="0" cy="0"/>
        </a:xfrm>
      </p:grpSpPr>
      <p:sp>
        <p:nvSpPr>
          <p:cNvPr id="943" name="Google Shape;943;p156"/>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6"/>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6"/>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46" name="Google Shape;946;p156"/>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50"/>
        <p:cNvGrpSpPr/>
        <p:nvPr/>
      </p:nvGrpSpPr>
      <p:grpSpPr>
        <a:xfrm>
          <a:off x="0" y="0"/>
          <a:ext cx="0" cy="0"/>
          <a:chOff x="0" y="0"/>
          <a:chExt cx="0" cy="0"/>
        </a:xfrm>
      </p:grpSpPr>
      <p:sp>
        <p:nvSpPr>
          <p:cNvPr id="951" name="Google Shape;951;p157"/>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7"/>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7"/>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Consolas"/>
                <a:ea typeface="Consolas"/>
                <a:cs typeface="Consolas"/>
                <a:sym typeface="Consolas"/>
              </a:rPr>
              <a:t>int main(void)</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for (int i = 0; i &lt; 3; i++)</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meow();</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marL="0" lvl="0" indent="0" algn="l" rtl="0">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54" name="Google Shape;954;p157"/>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58"/>
        <p:cNvGrpSpPr/>
        <p:nvPr/>
      </p:nvGrpSpPr>
      <p:grpSpPr>
        <a:xfrm>
          <a:off x="0" y="0"/>
          <a:ext cx="0" cy="0"/>
          <a:chOff x="0" y="0"/>
          <a:chExt cx="0" cy="0"/>
        </a:xfrm>
      </p:grpSpPr>
      <p:sp>
        <p:nvSpPr>
          <p:cNvPr id="959" name="Google Shape;959;p158"/>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8"/>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8"/>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62" name="Google Shape;962;p158"/>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66"/>
        <p:cNvGrpSpPr/>
        <p:nvPr/>
      </p:nvGrpSpPr>
      <p:grpSpPr>
        <a:xfrm>
          <a:off x="0" y="0"/>
          <a:ext cx="0" cy="0"/>
          <a:chOff x="0" y="0"/>
          <a:chExt cx="0" cy="0"/>
        </a:xfrm>
      </p:grpSpPr>
      <p:sp>
        <p:nvSpPr>
          <p:cNvPr id="967" name="Google Shape;967;p159"/>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9"/>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9"/>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void meow(int 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for (int i = 0; i &lt; n; i++)</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70" name="Google Shape;970;p159"/>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74"/>
        <p:cNvGrpSpPr/>
        <p:nvPr/>
      </p:nvGrpSpPr>
      <p:grpSpPr>
        <a:xfrm>
          <a:off x="0" y="0"/>
          <a:ext cx="0" cy="0"/>
          <a:chOff x="0" y="0"/>
          <a:chExt cx="0" cy="0"/>
        </a:xfrm>
      </p:grpSpPr>
      <p:sp>
        <p:nvSpPr>
          <p:cNvPr id="975" name="Google Shape;975;p160"/>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60"/>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0"/>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FFFFFF"/>
              </a:solidFill>
              <a:latin typeface="Consolas"/>
              <a:ea typeface="Consolas"/>
              <a:cs typeface="Consolas"/>
              <a:sym typeface="Consolas"/>
            </a:endParaRPr>
          </a:p>
        </p:txBody>
      </p:sp>
      <p:pic>
        <p:nvPicPr>
          <p:cNvPr id="978" name="Google Shape;978;p160"/>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982"/>
        <p:cNvGrpSpPr/>
        <p:nvPr/>
      </p:nvGrpSpPr>
      <p:grpSpPr>
        <a:xfrm>
          <a:off x="0" y="0"/>
          <a:ext cx="0" cy="0"/>
          <a:chOff x="0" y="0"/>
          <a:chExt cx="0" cy="0"/>
        </a:xfrm>
      </p:grpSpPr>
      <p:sp>
        <p:nvSpPr>
          <p:cNvPr id="983" name="Google Shape;983;p161"/>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1"/>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1"/>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86" name="Google Shape;986;p161"/>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6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scope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163"/>
          <p:cNvPicPr preferRelativeResize="0"/>
          <p:nvPr/>
        </p:nvPicPr>
        <p:blipFill>
          <a:blip r:embed="rId3">
            <a:alphaModFix/>
          </a:blip>
          <a:stretch>
            <a:fillRect/>
          </a:stretch>
        </p:blipFill>
        <p:spPr>
          <a:xfrm>
            <a:off x="3810000" y="1809750"/>
            <a:ext cx="1524000" cy="1524000"/>
          </a:xfrm>
          <a:prstGeom prst="rect">
            <a:avLst/>
          </a:prstGeom>
          <a:noFill/>
          <a:ln>
            <a:noFill/>
          </a:ln>
        </p:spPr>
      </p:pic>
      <p:sp>
        <p:nvSpPr>
          <p:cNvPr id="997" name="Google Shape;997;p163"/>
          <p:cNvSpPr txBox="1">
            <a:spLocks noGrp="1"/>
          </p:cNvSpPr>
          <p:nvPr>
            <p:ph type="title"/>
          </p:nvPr>
        </p:nvSpPr>
        <p:spPr>
          <a:xfrm>
            <a:off x="311700" y="411302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If you'd like a stress ball, what do today's binary bulbs spell?</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Shape 1001"/>
        <p:cNvGrpSpPr/>
        <p:nvPr/>
      </p:nvGrpSpPr>
      <p:grpSpPr>
        <a:xfrm>
          <a:off x="0" y="0"/>
          <a:ext cx="0" cy="0"/>
          <a:chOff x="0" y="0"/>
          <a:chExt cx="0" cy="0"/>
        </a:xfrm>
      </p:grpSpPr>
      <p:sp>
        <p:nvSpPr>
          <p:cNvPr id="1002" name="Google Shape;1002;p164"/>
          <p:cNvSpPr/>
          <p:nvPr/>
        </p:nvSpPr>
        <p:spPr>
          <a:xfrm>
            <a:off x="3657600" y="-150"/>
            <a:ext cx="5486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4"/>
          <p:cNvSpPr/>
          <p:nvPr/>
        </p:nvSpPr>
        <p:spPr>
          <a:xfrm>
            <a:off x="0" y="-150"/>
            <a:ext cx="3657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4"/>
          <p:cNvSpPr txBox="1"/>
          <p:nvPr/>
        </p:nvSpPr>
        <p:spPr>
          <a:xfrm>
            <a:off x="4150650" y="1692463"/>
            <a:ext cx="4500300" cy="175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marL="0" lvl="0" indent="0" algn="l" rtl="0">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05" name="Google Shape;1005;p164"/>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009"/>
        <p:cNvGrpSpPr/>
        <p:nvPr/>
      </p:nvGrpSpPr>
      <p:grpSpPr>
        <a:xfrm>
          <a:off x="0" y="0"/>
          <a:ext cx="0" cy="0"/>
          <a:chOff x="0" y="0"/>
          <a:chExt cx="0" cy="0"/>
        </a:xfrm>
      </p:grpSpPr>
      <p:sp>
        <p:nvSpPr>
          <p:cNvPr id="1010" name="Google Shape;1010;p16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Linux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0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conditionals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6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correctness, design, style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6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027" name="Google Shape;1027;p16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28" name="Google Shape;1028;p16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pic>
        <p:nvPicPr>
          <p:cNvPr id="1038" name="Google Shape;1038;p17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pic>
        <p:nvPicPr>
          <p:cNvPr id="1043" name="Google Shape;1043;p17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Google Shape;1048;p172"/>
          <p:cNvPicPr preferRelativeResize="0"/>
          <p:nvPr/>
        </p:nvPicPr>
        <p:blipFill>
          <a:blip r:embed="rId3">
            <a:alphaModFix/>
          </a:blip>
          <a:stretch>
            <a:fillRect/>
          </a:stretch>
        </p:blipFill>
        <p:spPr>
          <a:xfrm>
            <a:off x="0" y="0"/>
            <a:ext cx="9143978"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17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17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pic>
        <p:nvPicPr>
          <p:cNvPr id="1063" name="Google Shape;1063;p17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constants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7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comments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2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operators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78"/>
          <p:cNvSpPr/>
          <p:nvPr/>
        </p:nvSpPr>
        <p:spPr>
          <a:xfrm>
            <a:off x="3209457" y="1232100"/>
            <a:ext cx="2676600" cy="26793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7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function</a:t>
            </a:r>
            <a:endParaRPr sz="2900"/>
          </a:p>
        </p:txBody>
      </p:sp>
      <p:sp>
        <p:nvSpPr>
          <p:cNvPr id="1080" name="Google Shape;1080;p178"/>
          <p:cNvSpPr txBox="1"/>
          <p:nvPr/>
        </p:nvSpPr>
        <p:spPr>
          <a:xfrm>
            <a:off x="82525" y="2195550"/>
            <a:ext cx="3126900" cy="75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81" name="Google Shape;1081;p178"/>
          <p:cNvSpPr txBox="1"/>
          <p:nvPr/>
        </p:nvSpPr>
        <p:spPr>
          <a:xfrm>
            <a:off x="5886047" y="2195550"/>
            <a:ext cx="3258000" cy="7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integer overflow</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5"/>
        <p:cNvGrpSpPr/>
        <p:nvPr/>
      </p:nvGrpSpPr>
      <p:grpSpPr>
        <a:xfrm>
          <a:off x="0" y="0"/>
          <a:ext cx="0" cy="0"/>
          <a:chOff x="0" y="0"/>
          <a:chExt cx="0" cy="0"/>
        </a:xfrm>
      </p:grpSpPr>
      <p:pic>
        <p:nvPicPr>
          <p:cNvPr id="1096" name="Google Shape;1096;p181"/>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82"/>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83"/>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001</a:t>
            </a:r>
            <a:endParaRPr sz="9600">
              <a:solidFill>
                <a:srgbClr val="FFFFFF"/>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84"/>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010</a:t>
            </a:r>
            <a:endParaRPr sz="9600">
              <a:solidFill>
                <a:srgbClr val="FFFFFF"/>
              </a:solidFill>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85"/>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011</a:t>
            </a:r>
            <a:endParaRPr sz="9600">
              <a:solidFill>
                <a:srgbClr val="FFFFFF"/>
              </a:solidFill>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6"/>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100</a:t>
            </a:r>
            <a:endParaRPr sz="9600">
              <a:solidFill>
                <a:srgbClr val="FFFFFF"/>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87"/>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101</a:t>
            </a:r>
            <a:endParaRPr sz="9600">
              <a:solidFill>
                <a:srgbClr val="FFFFFF"/>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marL="0" lvl="0" indent="0" algn="l" rtl="0">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88"/>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110</a:t>
            </a:r>
            <a:endParaRPr sz="9600">
              <a:solidFill>
                <a:srgbClr val="FFFFFF"/>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89"/>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111</a:t>
            </a:r>
            <a:endParaRPr sz="9600">
              <a:solidFill>
                <a:srgbClr val="FFFFFF"/>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90"/>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191"/>
          <p:cNvPicPr preferRelativeResize="0"/>
          <p:nvPr/>
        </p:nvPicPr>
        <p:blipFill>
          <a:blip r:embed="rId3">
            <a:alphaModFix/>
          </a:blip>
          <a:stretch>
            <a:fillRect/>
          </a:stretch>
        </p:blipFill>
        <p:spPr>
          <a:xfrm>
            <a:off x="485775" y="0"/>
            <a:ext cx="8172444"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truncation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9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floating-point imprecision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95"/>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1"/>
                </a:solidFill>
                <a:latin typeface="Consolas"/>
                <a:ea typeface="Consolas"/>
                <a:cs typeface="Consolas"/>
                <a:sym typeface="Consolas"/>
              </a:rPr>
              <a:t>1999</a:t>
            </a:r>
            <a:endParaRPr sz="9600">
              <a:solidFill>
                <a:schemeClr val="dk1"/>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96"/>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99</a:t>
            </a:r>
            <a:endParaRPr sz="9600">
              <a:solidFill>
                <a:schemeClr val="dk1"/>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97"/>
          <p:cNvSpPr txBox="1"/>
          <p:nvPr/>
        </p:nvSpPr>
        <p:spPr>
          <a:xfrm>
            <a:off x="2410950" y="1780500"/>
            <a:ext cx="43221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00</a:t>
            </a:r>
            <a:endParaRPr sz="9600">
              <a:solidFill>
                <a:schemeClr val="dk1"/>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9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19 January 2038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185"/>
        <p:cNvGrpSpPr/>
        <p:nvPr/>
      </p:nvGrpSpPr>
      <p:grpSpPr>
        <a:xfrm>
          <a:off x="0" y="0"/>
          <a:ext cx="0" cy="0"/>
          <a:chOff x="0" y="0"/>
          <a:chExt cx="0" cy="0"/>
        </a:xfrm>
      </p:grpSpPr>
      <p:sp>
        <p:nvSpPr>
          <p:cNvPr id="1186" name="Google Shape;1186;p19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13 December 1901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E4830E-7E64-4E5E-E014-613A60B665A4}"/>
              </a:ext>
            </a:extLst>
          </p:cNvPr>
          <p:cNvPicPr>
            <a:picLocks noChangeAspect="1"/>
          </p:cNvPicPr>
          <p:nvPr/>
        </p:nvPicPr>
        <p:blipFill rotWithShape="1">
          <a:blip r:embed="rId2"/>
          <a:srcRect r="49048"/>
          <a:stretch/>
        </p:blipFill>
        <p:spPr>
          <a:xfrm>
            <a:off x="2771075" y="-617220"/>
            <a:ext cx="4281236" cy="5143500"/>
          </a:xfrm>
          <a:prstGeom prst="rect">
            <a:avLst/>
          </a:prstGeom>
        </p:spPr>
      </p:pic>
    </p:spTree>
    <p:extLst>
      <p:ext uri="{BB962C8B-B14F-4D97-AF65-F5344CB8AC3E}">
        <p14:creationId xmlns:p14="http://schemas.microsoft.com/office/powerpoint/2010/main" val="2681558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13D23C-B266-E53C-578B-F2B370F25630}"/>
              </a:ext>
            </a:extLst>
          </p:cNvPr>
          <p:cNvPicPr>
            <a:picLocks noChangeAspect="1"/>
          </p:cNvPicPr>
          <p:nvPr/>
        </p:nvPicPr>
        <p:blipFill>
          <a:blip r:embed="rId2"/>
          <a:stretch>
            <a:fillRect/>
          </a:stretch>
        </p:blipFill>
        <p:spPr>
          <a:xfrm>
            <a:off x="2783211" y="605790"/>
            <a:ext cx="3577577" cy="4183380"/>
          </a:xfrm>
          <a:prstGeom prst="rect">
            <a:avLst/>
          </a:prstGeom>
        </p:spPr>
      </p:pic>
    </p:spTree>
    <p:extLst>
      <p:ext uri="{BB962C8B-B14F-4D97-AF65-F5344CB8AC3E}">
        <p14:creationId xmlns:p14="http://schemas.microsoft.com/office/powerpoint/2010/main" val="4204089227"/>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TotalTime>
  <Words>718</Words>
  <Application>Microsoft Office PowerPoint</Application>
  <PresentationFormat>On-screen Show (16:9)</PresentationFormat>
  <Paragraphs>177</Paragraphs>
  <Slides>70</Slides>
  <Notes>68</Notes>
  <HiddenSlides>2</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70</vt:i4>
      </vt:variant>
    </vt:vector>
  </HeadingPairs>
  <TitlesOfParts>
    <vt:vector size="74" baseType="lpstr">
      <vt:lpstr>Arial</vt:lpstr>
      <vt:lpstr>Consolas</vt:lpstr>
      <vt:lpstr>Simple Dark</vt:lpstr>
      <vt:lpstr>Simple Dark</vt:lpstr>
      <vt:lpstr>بسم الله الرحمن الرحیم</vt:lpstr>
      <vt:lpstr>CS101 Introduction to  Computer Science</vt:lpstr>
      <vt:lpstr>Lecture 5</vt:lpstr>
      <vt:lpstr>conditionals</vt:lpstr>
      <vt:lpstr>operators</vt:lpstr>
      <vt:lpstr>PowerPoint Presentation</vt:lpstr>
      <vt:lpstr>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vt:lpstr>
      <vt:lpstr>If you'd like a stress ball, what do today's binary bulbs spell?</vt:lpstr>
      <vt:lpstr>PowerPoint Presentation</vt:lpstr>
      <vt:lpstr>Linux</vt:lpstr>
      <vt:lpstr>correctness, design, style</vt:lpstr>
      <vt:lpstr>function</vt:lpstr>
      <vt:lpstr>PowerPoint Presentation</vt:lpstr>
      <vt:lpstr>PowerPoint Presentation</vt:lpstr>
      <vt:lpstr>PowerPoint Presentation</vt:lpstr>
      <vt:lpstr>PowerPoint Presentation</vt:lpstr>
      <vt:lpstr>PowerPoint Presentation</vt:lpstr>
      <vt:lpstr>PowerPoint Presentation</vt:lpstr>
      <vt:lpstr>constants</vt:lpstr>
      <vt:lpstr>comments</vt:lpstr>
      <vt:lpstr>function</vt:lpstr>
      <vt:lpstr>PowerPoint Presentation</vt:lpstr>
      <vt:lpstr>integer overflow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truncation</vt:lpstr>
      <vt:lpstr>floating-point imprecision</vt:lpstr>
      <vt:lpstr>PowerPoint Presentation</vt:lpstr>
      <vt:lpstr>PowerPoint Presentation</vt:lpstr>
      <vt:lpstr>PowerPoint Presentation</vt:lpstr>
      <vt:lpstr>19 January 2038</vt:lpstr>
      <vt:lpstr>13 December 1901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milestone</dc:creator>
  <cp:lastModifiedBy>milestone</cp:lastModifiedBy>
  <cp:revision>25</cp:revision>
  <dcterms:modified xsi:type="dcterms:W3CDTF">2025-05-06T12:13:01Z</dcterms:modified>
</cp:coreProperties>
</file>